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79"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10/18/2023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6927"/>
            <a:ext cx="8763000" cy="1066800"/>
          </a:xfrm>
        </p:spPr>
        <p:txBody>
          <a:bodyPr>
            <a:normAutofit/>
          </a:bodyPr>
          <a:lstStyle/>
          <a:p>
            <a:pPr algn="l"/>
            <a:r>
              <a:rPr lang="en-US" sz="4000" dirty="0" smtClean="0">
                <a:solidFill>
                  <a:srgbClr val="FF0000"/>
                </a:solidFill>
              </a:rPr>
              <a:t>CRIME SCENE MANAGEMENT</a:t>
            </a:r>
            <a:endParaRPr lang="en-US" sz="4000" dirty="0">
              <a:solidFill>
                <a:srgbClr val="FF0000"/>
              </a:solidFill>
            </a:endParaRPr>
          </a:p>
        </p:txBody>
      </p:sp>
      <p:sp>
        <p:nvSpPr>
          <p:cNvPr id="3" name="Subtitle 2"/>
          <p:cNvSpPr>
            <a:spLocks noGrp="1"/>
          </p:cNvSpPr>
          <p:nvPr>
            <p:ph type="subTitle" idx="1"/>
          </p:nvPr>
        </p:nvSpPr>
        <p:spPr>
          <a:xfrm>
            <a:off x="228600" y="1143000"/>
            <a:ext cx="8763000" cy="5410200"/>
          </a:xfrm>
        </p:spPr>
        <p:txBody>
          <a:bodyPr>
            <a:normAutofit fontScale="77500" lnSpcReduction="20000"/>
          </a:bodyPr>
          <a:lstStyle/>
          <a:p>
            <a:pPr algn="l"/>
            <a:r>
              <a:rPr lang="en-US" b="1" dirty="0"/>
              <a:t>Definition of terms:</a:t>
            </a:r>
            <a:endParaRPr lang="en-US" dirty="0"/>
          </a:p>
          <a:p>
            <a:pPr algn="l"/>
            <a:r>
              <a:rPr lang="en-US" b="1" dirty="0"/>
              <a:t>Crime:</a:t>
            </a:r>
            <a:r>
              <a:rPr lang="en-US" dirty="0"/>
              <a:t> Means an act or an omission forbidden by law and punishable by a fine, imprisonment or even death. Crimes and their penalties are established and defined by state/statutory laws.</a:t>
            </a:r>
          </a:p>
          <a:p>
            <a:pPr algn="l"/>
            <a:r>
              <a:rPr lang="en-US" b="1" dirty="0"/>
              <a:t>Crime scene</a:t>
            </a:r>
            <a:r>
              <a:rPr lang="en-US" dirty="0"/>
              <a:t>: Refers to place where a crime has occurred. A crime scene is classified as either primary or secondary.</a:t>
            </a:r>
          </a:p>
          <a:p>
            <a:pPr lvl="0" algn="l"/>
            <a:r>
              <a:rPr lang="en-US" b="1" dirty="0"/>
              <a:t>Primary crime scene</a:t>
            </a:r>
            <a:r>
              <a:rPr lang="en-US" dirty="0"/>
              <a:t> is the original/initial place or location where a crime is committed. Thus, a bank where the armed robbery occurred is a primary crime scene.</a:t>
            </a:r>
          </a:p>
          <a:p>
            <a:pPr lvl="0" algn="l"/>
            <a:r>
              <a:rPr lang="en-US" b="1" dirty="0"/>
              <a:t>Secondary crime scene</a:t>
            </a:r>
            <a:r>
              <a:rPr lang="en-US" dirty="0"/>
              <a:t> is any other place or location other than immediate vicinity of the primary crime scene where a piece of exhibit/evidence related to the primary crime scene can be found. Thus, the place where the getaway car is parked is a secondary crime scene.</a:t>
            </a:r>
          </a:p>
          <a:p>
            <a:r>
              <a:rPr lang="en-US" dirty="0"/>
              <a:t>This classification does not infer any priority or importance to the scene but is simply a designation of the sequence of locations.</a:t>
            </a:r>
          </a:p>
        </p:txBody>
      </p:sp>
    </p:spTree>
    <p:extLst>
      <p:ext uri="{BB962C8B-B14F-4D97-AF65-F5344CB8AC3E}">
        <p14:creationId xmlns:p14="http://schemas.microsoft.com/office/powerpoint/2010/main" val="351546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92500" lnSpcReduction="10000"/>
          </a:bodyPr>
          <a:lstStyle/>
          <a:p>
            <a:pPr algn="l"/>
            <a:r>
              <a:rPr lang="en-US" b="1" u="sng" dirty="0" smtClean="0">
                <a:solidFill>
                  <a:srgbClr val="FF0000"/>
                </a:solidFill>
              </a:rPr>
              <a:t>CRIME </a:t>
            </a:r>
            <a:r>
              <a:rPr lang="en-US" b="1" u="sng" dirty="0">
                <a:solidFill>
                  <a:srgbClr val="FF0000"/>
                </a:solidFill>
              </a:rPr>
              <a:t>SCENE PROCESSING </a:t>
            </a:r>
            <a:endParaRPr lang="en-US" dirty="0">
              <a:solidFill>
                <a:srgbClr val="FF0000"/>
              </a:solidFill>
            </a:endParaRPr>
          </a:p>
          <a:p>
            <a:pPr algn="l"/>
            <a:r>
              <a:rPr lang="en-US" b="1" dirty="0"/>
              <a:t>Meaning of Crime Scene Processing</a:t>
            </a:r>
            <a:endParaRPr lang="en-US" dirty="0"/>
          </a:p>
          <a:p>
            <a:pPr algn="l"/>
            <a:r>
              <a:rPr lang="en-US" dirty="0"/>
              <a:t>Crime scene processing is the entire task of examining, photographing, sketching and using field techniques to identify, evaluate, document, process, collect physical evidence, testimonials, and fingerprint evidence. </a:t>
            </a:r>
          </a:p>
          <a:p>
            <a:pPr algn="l"/>
            <a:r>
              <a:rPr lang="en-US" dirty="0"/>
              <a:t>The key steps in processing a crime scene comprise crime scene survey, documentation, search, and collection of physical evidence</a:t>
            </a:r>
            <a:r>
              <a:rPr lang="en-US" dirty="0" smtClean="0"/>
              <a:t>.</a:t>
            </a:r>
          </a:p>
          <a:p>
            <a:pPr algn="l"/>
            <a:r>
              <a:rPr lang="en-US" b="1" dirty="0"/>
              <a:t>Crime Scene Survey</a:t>
            </a:r>
            <a:endParaRPr lang="en-US" dirty="0"/>
          </a:p>
          <a:p>
            <a:pPr algn="l"/>
            <a:r>
              <a:rPr lang="en-US" dirty="0"/>
              <a:t>After the scene is secure, the investigator and first responder do a </a:t>
            </a:r>
            <a:r>
              <a:rPr lang="en-US" b="1" dirty="0"/>
              <a:t>“walk-through”</a:t>
            </a:r>
            <a:r>
              <a:rPr lang="en-US" dirty="0"/>
              <a:t>– an initial assessment conducted in a scene of crime by carefully walking through the scene to recognize potential evidence and also to evaluate the situation.</a:t>
            </a:r>
          </a:p>
          <a:p>
            <a:pPr algn="l"/>
            <a:endParaRPr lang="en-US" dirty="0"/>
          </a:p>
          <a:p>
            <a:pPr lvl="0" algn="l"/>
            <a:endParaRPr lang="en-US" dirty="0"/>
          </a:p>
        </p:txBody>
      </p:sp>
    </p:spTree>
    <p:extLst>
      <p:ext uri="{BB962C8B-B14F-4D97-AF65-F5344CB8AC3E}">
        <p14:creationId xmlns:p14="http://schemas.microsoft.com/office/powerpoint/2010/main" val="1959189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r>
              <a:rPr lang="en-US" b="1" dirty="0"/>
              <a:t>Crime Scene </a:t>
            </a:r>
            <a:r>
              <a:rPr lang="en-US" b="1" dirty="0" smtClean="0"/>
              <a:t>Documentation</a:t>
            </a:r>
            <a:endParaRPr lang="en-US" dirty="0"/>
          </a:p>
          <a:p>
            <a:pPr algn="l"/>
            <a:r>
              <a:rPr lang="en-US" dirty="0"/>
              <a:t>Once the crime scene has been evaluated by the preliminary scene survey, the crime scene’s condition must me recorded or documented. The purpose of crime scene documentation is to permanently record the condition of the crime scene and its physical evidence. </a:t>
            </a:r>
          </a:p>
          <a:p>
            <a:pPr algn="l"/>
            <a:r>
              <a:rPr lang="en-US" b="1" dirty="0"/>
              <a:t>The four major tasks of documentation are:</a:t>
            </a:r>
          </a:p>
          <a:p>
            <a:pPr lvl="0" algn="l"/>
            <a:r>
              <a:rPr lang="en-US" dirty="0" smtClean="0"/>
              <a:t>-Note </a:t>
            </a:r>
            <a:r>
              <a:rPr lang="en-US" dirty="0"/>
              <a:t>taking</a:t>
            </a:r>
          </a:p>
          <a:p>
            <a:pPr lvl="0" algn="l"/>
            <a:r>
              <a:rPr lang="en-US" dirty="0" smtClean="0"/>
              <a:t>-Videography</a:t>
            </a:r>
            <a:endParaRPr lang="en-US" dirty="0"/>
          </a:p>
          <a:p>
            <a:pPr lvl="0" algn="l"/>
            <a:r>
              <a:rPr lang="en-US" dirty="0" smtClean="0"/>
              <a:t>-Photography</a:t>
            </a:r>
            <a:endParaRPr lang="en-US" dirty="0"/>
          </a:p>
          <a:p>
            <a:pPr lvl="0" algn="l"/>
            <a:r>
              <a:rPr lang="en-US" dirty="0" smtClean="0"/>
              <a:t>-Sketching</a:t>
            </a:r>
            <a:endParaRPr lang="en-US" dirty="0"/>
          </a:p>
          <a:p>
            <a:pPr lvl="0" algn="l"/>
            <a:endParaRPr lang="en-US" dirty="0"/>
          </a:p>
        </p:txBody>
      </p:sp>
    </p:spTree>
    <p:extLst>
      <p:ext uri="{BB962C8B-B14F-4D97-AF65-F5344CB8AC3E}">
        <p14:creationId xmlns:p14="http://schemas.microsoft.com/office/powerpoint/2010/main" val="2516249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lnSpcReduction="10000"/>
          </a:bodyPr>
          <a:lstStyle/>
          <a:p>
            <a:pPr lvl="0" algn="l"/>
            <a:r>
              <a:rPr lang="en-US" b="1" dirty="0"/>
              <a:t>Note Taking (Handwritten)</a:t>
            </a:r>
            <a:endParaRPr lang="en-US" dirty="0"/>
          </a:p>
          <a:p>
            <a:pPr algn="l"/>
            <a:r>
              <a:rPr lang="en-US" dirty="0"/>
              <a:t>It is important that the responding officers note the condition of the scene as it existed upon their arrival. </a:t>
            </a:r>
            <a:endParaRPr lang="en-US" dirty="0" smtClean="0"/>
          </a:p>
          <a:p>
            <a:pPr algn="l"/>
            <a:r>
              <a:rPr lang="en-US" dirty="0"/>
              <a:t>These notes need to be accurate and should include the following:</a:t>
            </a:r>
          </a:p>
          <a:p>
            <a:pPr lvl="0" algn="l"/>
            <a:r>
              <a:rPr lang="en-US" dirty="0"/>
              <a:t>The time and date the call was received to attend the scene.</a:t>
            </a:r>
          </a:p>
          <a:p>
            <a:pPr lvl="0" algn="l"/>
            <a:r>
              <a:rPr lang="en-US" dirty="0"/>
              <a:t>The time, date and with whom you attended at the scene.</a:t>
            </a:r>
          </a:p>
          <a:p>
            <a:pPr lvl="0" algn="l"/>
            <a:r>
              <a:rPr lang="en-US" dirty="0"/>
              <a:t>The names of those you spoke to at the scene.</a:t>
            </a:r>
          </a:p>
          <a:p>
            <a:pPr lvl="0" algn="l"/>
            <a:r>
              <a:rPr lang="en-US" dirty="0"/>
              <a:t>Scene description (e.g. weather, location, major structures).</a:t>
            </a:r>
          </a:p>
          <a:p>
            <a:pPr lvl="0" algn="l"/>
            <a:r>
              <a:rPr lang="en-US" dirty="0"/>
              <a:t>Victim’s description (e.g. wounds, jewelry, position, </a:t>
            </a:r>
            <a:r>
              <a:rPr lang="en-US" dirty="0" err="1"/>
              <a:t>levidity</a:t>
            </a:r>
            <a:r>
              <a:rPr lang="en-US" dirty="0"/>
              <a:t> </a:t>
            </a:r>
            <a:r>
              <a:rPr lang="en-US" dirty="0" err="1"/>
              <a:t>e.t.c</a:t>
            </a:r>
            <a:r>
              <a:rPr lang="en-US" dirty="0"/>
              <a:t>)</a:t>
            </a:r>
          </a:p>
          <a:p>
            <a:pPr algn="l"/>
            <a:endParaRPr lang="en-US" dirty="0"/>
          </a:p>
        </p:txBody>
      </p:sp>
    </p:spTree>
    <p:extLst>
      <p:ext uri="{BB962C8B-B14F-4D97-AF65-F5344CB8AC3E}">
        <p14:creationId xmlns:p14="http://schemas.microsoft.com/office/powerpoint/2010/main" val="2354123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92500" lnSpcReduction="20000"/>
          </a:bodyPr>
          <a:lstStyle/>
          <a:p>
            <a:pPr lvl="0" algn="l"/>
            <a:r>
              <a:rPr lang="en-US" b="1" dirty="0"/>
              <a:t>Video Recording</a:t>
            </a:r>
            <a:endParaRPr lang="en-US" dirty="0"/>
          </a:p>
          <a:p>
            <a:pPr algn="l"/>
            <a:r>
              <a:rPr lang="en-US" dirty="0"/>
              <a:t>Video recording of a crime scene is a routine procedure for crime scene documentation in recent years. It is an orientation format and should remain objective in its recording of the crime scene</a:t>
            </a:r>
            <a:r>
              <a:rPr lang="en-US" b="1" dirty="0"/>
              <a:t>. It should not include any member of the crime scene team or the equipment.</a:t>
            </a:r>
            <a:endParaRPr lang="en-US" dirty="0"/>
          </a:p>
          <a:p>
            <a:pPr algn="l"/>
            <a:r>
              <a:rPr lang="en-US" dirty="0"/>
              <a:t>The following process should be followed for effective video taking of the crime scene:</a:t>
            </a:r>
          </a:p>
          <a:p>
            <a:pPr lvl="0" algn="l"/>
            <a:r>
              <a:rPr lang="en-US" dirty="0"/>
              <a:t>Document the recording by use of a placard.</a:t>
            </a:r>
          </a:p>
          <a:p>
            <a:pPr lvl="0" algn="l"/>
            <a:r>
              <a:rPr lang="en-US" dirty="0"/>
              <a:t>Begin with the scene surrounding </a:t>
            </a:r>
          </a:p>
          <a:p>
            <a:pPr lvl="0" algn="l"/>
            <a:r>
              <a:rPr lang="en-US" dirty="0"/>
              <a:t>Record the orientation of evidence in relation to the overall scene</a:t>
            </a:r>
          </a:p>
          <a:p>
            <a:pPr lvl="0" algn="l"/>
            <a:r>
              <a:rPr lang="en-US" dirty="0"/>
              <a:t>Tape the four compass points viewed away from the victim.</a:t>
            </a:r>
          </a:p>
          <a:p>
            <a:pPr lvl="0" algn="l"/>
            <a:r>
              <a:rPr lang="en-US" b="1" dirty="0"/>
              <a:t>Make smooth camera movements</a:t>
            </a:r>
            <a:r>
              <a:rPr lang="en-US" dirty="0"/>
              <a:t>. Continue throughout the scene using wide angle and closer views to show the layout of the scene, location of the evidence, the </a:t>
            </a:r>
            <a:r>
              <a:rPr lang="en-US" b="1" dirty="0"/>
              <a:t>relevance</a:t>
            </a:r>
            <a:r>
              <a:rPr lang="en-US" dirty="0"/>
              <a:t> of the evidence within the crime scene.</a:t>
            </a:r>
          </a:p>
          <a:p>
            <a:pPr algn="l"/>
            <a:endParaRPr lang="en-US" dirty="0"/>
          </a:p>
        </p:txBody>
      </p:sp>
    </p:spTree>
    <p:extLst>
      <p:ext uri="{BB962C8B-B14F-4D97-AF65-F5344CB8AC3E}">
        <p14:creationId xmlns:p14="http://schemas.microsoft.com/office/powerpoint/2010/main" val="143923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lnSpcReduction="10000"/>
          </a:bodyPr>
          <a:lstStyle/>
          <a:p>
            <a:pPr lvl="0" algn="l"/>
            <a:r>
              <a:rPr lang="en-US" b="1" dirty="0"/>
              <a:t>Photography </a:t>
            </a:r>
            <a:endParaRPr lang="en-US" dirty="0"/>
          </a:p>
          <a:p>
            <a:pPr algn="l"/>
            <a:r>
              <a:rPr lang="en-US" dirty="0"/>
              <a:t>Photographs should be taken as soon as possible, to depict the scene as it is observed before </a:t>
            </a:r>
            <a:r>
              <a:rPr lang="en-US" b="1" dirty="0"/>
              <a:t>anything is handled, moved, or initiated into the scene</a:t>
            </a:r>
            <a:r>
              <a:rPr lang="en-US" dirty="0"/>
              <a:t>. The photographs allow a </a:t>
            </a:r>
            <a:r>
              <a:rPr lang="en-US" b="1" dirty="0"/>
              <a:t>visual permanent record</a:t>
            </a:r>
            <a:r>
              <a:rPr lang="en-US" dirty="0"/>
              <a:t> of the crime scene and items of evidence collected from the crime scene. There are three positions or views that the crime scene investigator needs to achieve with the photographs. Those views consist of </a:t>
            </a:r>
            <a:r>
              <a:rPr lang="en-US" b="1" i="1" dirty="0"/>
              <a:t>overall scene photographs</a:t>
            </a:r>
            <a:r>
              <a:rPr lang="en-US" dirty="0"/>
              <a:t> showing the most view possible of the scene, </a:t>
            </a:r>
            <a:r>
              <a:rPr lang="en-US" b="1" i="1" dirty="0"/>
              <a:t>mid-range photographs</a:t>
            </a:r>
            <a:r>
              <a:rPr lang="en-US" dirty="0"/>
              <a:t> showing the relationships of items and a </a:t>
            </a:r>
            <a:r>
              <a:rPr lang="en-US" b="1" i="1" dirty="0"/>
              <a:t>close up of the item of evidence.  </a:t>
            </a:r>
            <a:endParaRPr lang="en-US" dirty="0"/>
          </a:p>
          <a:p>
            <a:pPr algn="l"/>
            <a:r>
              <a:rPr lang="en-US" dirty="0"/>
              <a:t>You have no doubt heard the saying ―</a:t>
            </a:r>
            <a:r>
              <a:rPr lang="en-US" b="1" dirty="0"/>
              <a:t>One picture is worth a thousand words‖.</a:t>
            </a:r>
            <a:r>
              <a:rPr lang="en-US" dirty="0"/>
              <a:t> </a:t>
            </a:r>
          </a:p>
        </p:txBody>
      </p:sp>
    </p:spTree>
    <p:extLst>
      <p:ext uri="{BB962C8B-B14F-4D97-AF65-F5344CB8AC3E}">
        <p14:creationId xmlns:p14="http://schemas.microsoft.com/office/powerpoint/2010/main" val="4287456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r>
              <a:rPr lang="en-US" u="sng" dirty="0"/>
              <a:t>The purpose of crime scene photography is to:</a:t>
            </a:r>
            <a:endParaRPr lang="en-US" dirty="0"/>
          </a:p>
          <a:p>
            <a:pPr lvl="0" algn="l"/>
            <a:r>
              <a:rPr lang="en-US" dirty="0"/>
              <a:t>Record the original scene and related areas.</a:t>
            </a:r>
          </a:p>
          <a:p>
            <a:pPr lvl="0" algn="l"/>
            <a:r>
              <a:rPr lang="en-US" dirty="0"/>
              <a:t>Record the initial appearance of physical evidence.</a:t>
            </a:r>
          </a:p>
          <a:p>
            <a:pPr lvl="0" algn="l"/>
            <a:r>
              <a:rPr lang="en-US" dirty="0"/>
              <a:t>Provide investigators &amp; others permanent visual record of the scene.</a:t>
            </a:r>
          </a:p>
          <a:p>
            <a:pPr lvl="0" algn="l"/>
            <a:r>
              <a:rPr lang="en-US" dirty="0"/>
              <a:t>Provide a record to be utilized in court.</a:t>
            </a:r>
          </a:p>
          <a:p>
            <a:pPr lvl="0" algn="l"/>
            <a:endParaRPr lang="en-US" dirty="0"/>
          </a:p>
        </p:txBody>
      </p:sp>
    </p:spTree>
    <p:extLst>
      <p:ext uri="{BB962C8B-B14F-4D97-AF65-F5344CB8AC3E}">
        <p14:creationId xmlns:p14="http://schemas.microsoft.com/office/powerpoint/2010/main" val="1715532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92500" lnSpcReduction="10000"/>
          </a:bodyPr>
          <a:lstStyle/>
          <a:p>
            <a:pPr lvl="0" algn="l"/>
            <a:r>
              <a:rPr lang="en-US" b="1" dirty="0"/>
              <a:t>Sketching the Crime Scene</a:t>
            </a:r>
            <a:endParaRPr lang="en-US" dirty="0"/>
          </a:p>
          <a:p>
            <a:pPr algn="l"/>
            <a:r>
              <a:rPr lang="en-US" dirty="0"/>
              <a:t>Record the scene with a sketch. Photographs are only two-dimensional. A rough crime scene sketch should be prepared at the crime scene following photography. The sketch does not need to be a work of art, but should contain </a:t>
            </a:r>
            <a:r>
              <a:rPr lang="en-US" b="1" dirty="0"/>
              <a:t>enough information</a:t>
            </a:r>
            <a:r>
              <a:rPr lang="en-US" dirty="0"/>
              <a:t> to allow a final or "finished" </a:t>
            </a:r>
            <a:r>
              <a:rPr lang="en-US" dirty="0" smtClean="0"/>
              <a:t>sketch </a:t>
            </a:r>
            <a:r>
              <a:rPr lang="en-US" dirty="0"/>
              <a:t>to be </a:t>
            </a:r>
            <a:r>
              <a:rPr lang="en-US" dirty="0" smtClean="0"/>
              <a:t>prepared.</a:t>
            </a:r>
          </a:p>
          <a:p>
            <a:pPr algn="l"/>
            <a:r>
              <a:rPr lang="en-US" b="1" dirty="0"/>
              <a:t>Any crime scene sketch should provide the: </a:t>
            </a:r>
          </a:p>
          <a:p>
            <a:pPr lvl="0" algn="l"/>
            <a:r>
              <a:rPr lang="en-US" b="1" dirty="0"/>
              <a:t>Case number </a:t>
            </a:r>
            <a:endParaRPr lang="en-US" dirty="0"/>
          </a:p>
          <a:p>
            <a:pPr lvl="0" algn="l"/>
            <a:r>
              <a:rPr lang="en-US" b="1" dirty="0"/>
              <a:t>Description/legend </a:t>
            </a:r>
            <a:endParaRPr lang="en-US" dirty="0"/>
          </a:p>
          <a:p>
            <a:pPr lvl="0" algn="l"/>
            <a:r>
              <a:rPr lang="en-US" b="1" dirty="0"/>
              <a:t>Title/heading</a:t>
            </a:r>
            <a:endParaRPr lang="en-US" dirty="0"/>
          </a:p>
          <a:p>
            <a:pPr lvl="0" algn="l"/>
            <a:r>
              <a:rPr lang="en-US" b="1" dirty="0"/>
              <a:t>Date </a:t>
            </a:r>
            <a:endParaRPr lang="en-US" dirty="0"/>
          </a:p>
          <a:p>
            <a:pPr lvl="0" algn="l"/>
            <a:r>
              <a:rPr lang="en-US" b="1" dirty="0"/>
              <a:t>Measurements/scale </a:t>
            </a:r>
            <a:endParaRPr lang="en-US" dirty="0"/>
          </a:p>
          <a:p>
            <a:pPr lvl="0" algn="l"/>
            <a:r>
              <a:rPr lang="en-US" b="1" dirty="0"/>
              <a:t>Persons preparing the sketch </a:t>
            </a:r>
            <a:endParaRPr lang="en-US" dirty="0"/>
          </a:p>
          <a:p>
            <a:pPr lvl="0" algn="l"/>
            <a:r>
              <a:rPr lang="en-US" b="1" dirty="0"/>
              <a:t>Compass (north) indicator</a:t>
            </a:r>
            <a:r>
              <a:rPr lang="en-US" dirty="0"/>
              <a:t> </a:t>
            </a:r>
          </a:p>
          <a:p>
            <a:pPr algn="l"/>
            <a:endParaRPr lang="en-US" dirty="0"/>
          </a:p>
        </p:txBody>
      </p:sp>
    </p:spTree>
    <p:extLst>
      <p:ext uri="{BB962C8B-B14F-4D97-AF65-F5344CB8AC3E}">
        <p14:creationId xmlns:p14="http://schemas.microsoft.com/office/powerpoint/2010/main" val="1911964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endParaRPr lang="en-US" dirty="0"/>
          </a:p>
        </p:txBody>
      </p:sp>
      <p:pic>
        <p:nvPicPr>
          <p:cNvPr id="4" name="Picture 3" descr="fig7"/>
          <p:cNvPicPr/>
          <p:nvPr/>
        </p:nvPicPr>
        <p:blipFill>
          <a:blip r:embed="rId2">
            <a:extLst>
              <a:ext uri="{28A0092B-C50C-407E-A947-70E740481C1C}">
                <a14:useLocalDpi xmlns:a14="http://schemas.microsoft.com/office/drawing/2010/main" val="0"/>
              </a:ext>
            </a:extLst>
          </a:blip>
          <a:srcRect/>
          <a:stretch>
            <a:fillRect/>
          </a:stretch>
        </p:blipFill>
        <p:spPr bwMode="auto">
          <a:xfrm>
            <a:off x="457200" y="457200"/>
            <a:ext cx="8305800" cy="6019800"/>
          </a:xfrm>
          <a:prstGeom prst="rect">
            <a:avLst/>
          </a:prstGeom>
          <a:noFill/>
          <a:ln>
            <a:noFill/>
          </a:ln>
        </p:spPr>
      </p:pic>
    </p:spTree>
    <p:extLst>
      <p:ext uri="{BB962C8B-B14F-4D97-AF65-F5344CB8AC3E}">
        <p14:creationId xmlns:p14="http://schemas.microsoft.com/office/powerpoint/2010/main" val="3585624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r>
              <a:rPr lang="en-US" b="1" dirty="0"/>
              <a:t>Crime Scene Search</a:t>
            </a:r>
            <a:endParaRPr lang="en-US" dirty="0"/>
          </a:p>
          <a:p>
            <a:pPr algn="l"/>
            <a:r>
              <a:rPr lang="en-US" dirty="0"/>
              <a:t>Crime scene search scenarios involve significant teamwork.   Each team member should be assigned a specific duty during the crime scene processing.  Explorers handle the crime scene as if they are the actual evidence technicians collecting and processing the evidence.  Each Explorer should make clear their assignment, and then follow through with the task.  Explorers should be able to process a scene, have a clear understanding of what has happened and take appropriate action.</a:t>
            </a:r>
          </a:p>
          <a:p>
            <a:pPr algn="l"/>
            <a:r>
              <a:rPr lang="en-US" b="1" dirty="0"/>
              <a:t> </a:t>
            </a:r>
            <a:endParaRPr lang="en-US" dirty="0"/>
          </a:p>
          <a:p>
            <a:pPr algn="l"/>
            <a:endParaRPr lang="en-US" dirty="0"/>
          </a:p>
        </p:txBody>
      </p:sp>
    </p:spTree>
    <p:extLst>
      <p:ext uri="{BB962C8B-B14F-4D97-AF65-F5344CB8AC3E}">
        <p14:creationId xmlns:p14="http://schemas.microsoft.com/office/powerpoint/2010/main" val="2708620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r>
              <a:rPr lang="en-US" b="1" dirty="0"/>
              <a:t>The common search patterns are:</a:t>
            </a:r>
          </a:p>
          <a:p>
            <a:pPr marL="457200" lvl="0" indent="-457200" algn="l">
              <a:buFont typeface="Wingdings" panose="05000000000000000000" pitchFamily="2" charset="2"/>
              <a:buChar char="v"/>
            </a:pPr>
            <a:r>
              <a:rPr lang="en-US" dirty="0"/>
              <a:t>Zonal- or sector- search pattern</a:t>
            </a:r>
          </a:p>
          <a:p>
            <a:pPr marL="457200" lvl="0" indent="-457200" algn="l">
              <a:buFont typeface="Wingdings" panose="05000000000000000000" pitchFamily="2" charset="2"/>
              <a:buChar char="v"/>
            </a:pPr>
            <a:r>
              <a:rPr lang="en-US" dirty="0"/>
              <a:t>Line/Strip-search pattern</a:t>
            </a:r>
          </a:p>
          <a:p>
            <a:pPr marL="457200" lvl="0" indent="-457200" algn="l">
              <a:buFont typeface="Wingdings" panose="05000000000000000000" pitchFamily="2" charset="2"/>
              <a:buChar char="v"/>
            </a:pPr>
            <a:r>
              <a:rPr lang="en-US" dirty="0"/>
              <a:t>Circular/spiral-search pattern</a:t>
            </a:r>
          </a:p>
          <a:p>
            <a:pPr marL="457200" lvl="0" indent="-457200" algn="l">
              <a:buFont typeface="Wingdings" panose="05000000000000000000" pitchFamily="2" charset="2"/>
              <a:buChar char="v"/>
            </a:pPr>
            <a:r>
              <a:rPr lang="en-US" dirty="0"/>
              <a:t>Grid search pattern</a:t>
            </a:r>
          </a:p>
          <a:p>
            <a:pPr marL="457200" indent="-457200" algn="l">
              <a:buFont typeface="Wingdings" panose="05000000000000000000" pitchFamily="2" charset="2"/>
              <a:buChar char="v"/>
            </a:pPr>
            <a:r>
              <a:rPr lang="en-US" dirty="0"/>
              <a:t>Wheel or ray </a:t>
            </a:r>
            <a:r>
              <a:rPr lang="en-US" dirty="0" smtClean="0"/>
              <a:t>method</a:t>
            </a:r>
          </a:p>
          <a:p>
            <a:pPr algn="l"/>
            <a:endParaRPr lang="en-US" dirty="0"/>
          </a:p>
        </p:txBody>
      </p:sp>
    </p:spTree>
    <p:extLst>
      <p:ext uri="{BB962C8B-B14F-4D97-AF65-F5344CB8AC3E}">
        <p14:creationId xmlns:p14="http://schemas.microsoft.com/office/powerpoint/2010/main" val="322570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20000"/>
          </a:bodyPr>
          <a:lstStyle/>
          <a:p>
            <a:pPr algn="l"/>
            <a:r>
              <a:rPr lang="en-US" b="1" dirty="0"/>
              <a:t>Crime scene management:</a:t>
            </a:r>
            <a:r>
              <a:rPr lang="en-US" dirty="0"/>
              <a:t> is the process of ensuring the orderly, accurate and effective collection and preservation of physical evidence so that the evidence can be used to take legal action. The process starts with the initial responding officer and must continue throughout the entire time that the crime scene is under the control of the police and any other member of the police department as well as others that may have the occasion to come in contact with the crime scene.  </a:t>
            </a:r>
          </a:p>
          <a:p>
            <a:r>
              <a:rPr lang="en-US" b="1" dirty="0"/>
              <a:t>Contamination: </a:t>
            </a:r>
            <a:r>
              <a:rPr lang="en-US" dirty="0"/>
              <a:t>The unwanted transfer of material from </a:t>
            </a:r>
            <a:r>
              <a:rPr lang="en-US" dirty="0" smtClean="0"/>
              <a:t>one source </a:t>
            </a:r>
            <a:r>
              <a:rPr lang="en-US" dirty="0"/>
              <a:t>to a piece of evidence.</a:t>
            </a:r>
          </a:p>
          <a:p>
            <a:pPr algn="l"/>
            <a:r>
              <a:rPr lang="en-US" b="1" dirty="0"/>
              <a:t>Cross-contamination: </a:t>
            </a:r>
            <a:r>
              <a:rPr lang="en-US" dirty="0"/>
              <a:t>The unwanted transfer of material between two or more sources of physical evidence.</a:t>
            </a:r>
          </a:p>
          <a:p>
            <a:pPr algn="l"/>
            <a:r>
              <a:rPr lang="en-US" b="1" dirty="0"/>
              <a:t>Initial responding officer:</a:t>
            </a:r>
            <a:r>
              <a:rPr lang="en-US" dirty="0"/>
              <a:t> The first law enforcement officer to arrive at the scene.</a:t>
            </a:r>
          </a:p>
          <a:p>
            <a:pPr algn="l"/>
            <a:r>
              <a:rPr lang="en-US" b="1" dirty="0"/>
              <a:t>Personal protective equipment (PPE):</a:t>
            </a:r>
            <a:r>
              <a:rPr lang="en-US" dirty="0"/>
              <a:t> Articles such as disposable gloves, masks, and eye protection that are utilized to provide a barrier to keep biological or chemical hazards from contacting the skin, eyes, and mucous membranes and to avoid contamination of the crime scene.</a:t>
            </a:r>
          </a:p>
          <a:p>
            <a:pPr algn="l"/>
            <a:endParaRPr lang="en-US" dirty="0"/>
          </a:p>
        </p:txBody>
      </p:sp>
    </p:spTree>
    <p:extLst>
      <p:ext uri="{BB962C8B-B14F-4D97-AF65-F5344CB8AC3E}">
        <p14:creationId xmlns:p14="http://schemas.microsoft.com/office/powerpoint/2010/main" val="3924411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8534400" cy="6324600"/>
          </a:xfrm>
          <a:prstGeom prst="rect">
            <a:avLst/>
          </a:prstGeom>
          <a:noFill/>
          <a:ln>
            <a:noFill/>
          </a:ln>
        </p:spPr>
      </p:pic>
    </p:spTree>
    <p:extLst>
      <p:ext uri="{BB962C8B-B14F-4D97-AF65-F5344CB8AC3E}">
        <p14:creationId xmlns:p14="http://schemas.microsoft.com/office/powerpoint/2010/main" val="1060321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92500"/>
          </a:bodyPr>
          <a:lstStyle/>
          <a:p>
            <a:pPr algn="l"/>
            <a:r>
              <a:rPr lang="en-US" b="1" dirty="0">
                <a:solidFill>
                  <a:srgbClr val="FF0000"/>
                </a:solidFill>
              </a:rPr>
              <a:t>Collection of Physical Evidence</a:t>
            </a:r>
            <a:endParaRPr lang="en-US" dirty="0">
              <a:solidFill>
                <a:srgbClr val="FF0000"/>
              </a:solidFill>
            </a:endParaRPr>
          </a:p>
          <a:p>
            <a:pPr algn="l"/>
            <a:r>
              <a:rPr lang="en-US" b="1" dirty="0" smtClean="0"/>
              <a:t>Procedure</a:t>
            </a:r>
            <a:r>
              <a:rPr lang="en-US" b="1" dirty="0"/>
              <a:t>:</a:t>
            </a:r>
            <a:endParaRPr lang="en-US" dirty="0"/>
          </a:p>
          <a:p>
            <a:pPr lvl="0" algn="l"/>
            <a:r>
              <a:rPr lang="en-US" dirty="0"/>
              <a:t>One individual shall be designated as </a:t>
            </a:r>
            <a:r>
              <a:rPr lang="en-US" b="1" dirty="0"/>
              <a:t>evidence collector</a:t>
            </a:r>
            <a:endParaRPr lang="en-US" dirty="0"/>
          </a:p>
          <a:p>
            <a:pPr lvl="0" algn="l"/>
            <a:r>
              <a:rPr lang="en-US" dirty="0"/>
              <a:t>Temporary, fragile, or easily lost evidence should be collected first</a:t>
            </a:r>
          </a:p>
          <a:p>
            <a:pPr lvl="0" algn="l"/>
            <a:r>
              <a:rPr lang="en-US" dirty="0"/>
              <a:t>Evidence placed in primary and secondary containers</a:t>
            </a:r>
          </a:p>
          <a:p>
            <a:pPr lvl="0" algn="l"/>
            <a:r>
              <a:rPr lang="en-US" dirty="0"/>
              <a:t>Liquid or volatile evidence placed in airtight containers</a:t>
            </a:r>
          </a:p>
          <a:p>
            <a:pPr lvl="0" algn="l"/>
            <a:r>
              <a:rPr lang="en-US" dirty="0"/>
              <a:t>Biological evidence placed in non-airtight container and allowed to dry</a:t>
            </a:r>
          </a:p>
          <a:p>
            <a:pPr lvl="0" algn="l"/>
            <a:r>
              <a:rPr lang="en-US" dirty="0"/>
              <a:t>Each item packaged separately </a:t>
            </a:r>
          </a:p>
          <a:p>
            <a:pPr lvl="0" algn="l"/>
            <a:r>
              <a:rPr lang="en-US" dirty="0"/>
              <a:t>Seals should be marked with initials, date and time. The seal mark should entail information about the item, identification about the collector and date/time/location of collection of the item.</a:t>
            </a:r>
          </a:p>
          <a:p>
            <a:pPr algn="l"/>
            <a:endParaRPr lang="en-US" dirty="0"/>
          </a:p>
        </p:txBody>
      </p:sp>
    </p:spTree>
    <p:extLst>
      <p:ext uri="{BB962C8B-B14F-4D97-AF65-F5344CB8AC3E}">
        <p14:creationId xmlns:p14="http://schemas.microsoft.com/office/powerpoint/2010/main" val="685665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a:bodyPr>
          <a:lstStyle/>
          <a:p>
            <a:pPr algn="l"/>
            <a:r>
              <a:rPr lang="en-US" b="1" dirty="0"/>
              <a:t>Procedure for seizing and collecting physical evidence </a:t>
            </a:r>
            <a:endParaRPr lang="en-US" dirty="0"/>
          </a:p>
          <a:p>
            <a:pPr algn="l"/>
            <a:r>
              <a:rPr lang="en-US" dirty="0"/>
              <a:t>Samples are collected by</a:t>
            </a:r>
            <a:r>
              <a:rPr lang="en-US" dirty="0" smtClean="0"/>
              <a:t>;</a:t>
            </a:r>
            <a:r>
              <a:rPr lang="en-US" dirty="0"/>
              <a:t/>
            </a:r>
            <a:br>
              <a:rPr lang="en-US" dirty="0"/>
            </a:br>
            <a:r>
              <a:rPr lang="en-US" dirty="0"/>
              <a:t>Hand picking</a:t>
            </a:r>
          </a:p>
          <a:p>
            <a:pPr lvl="0" algn="l"/>
            <a:r>
              <a:rPr lang="en-US" dirty="0"/>
              <a:t>Vacuuming</a:t>
            </a:r>
          </a:p>
          <a:p>
            <a:pPr lvl="0" algn="l"/>
            <a:r>
              <a:rPr lang="en-US" dirty="0"/>
              <a:t>Clipping</a:t>
            </a:r>
          </a:p>
          <a:p>
            <a:pPr lvl="0" algn="l"/>
            <a:r>
              <a:rPr lang="en-US" dirty="0"/>
              <a:t>Scrapping</a:t>
            </a:r>
          </a:p>
          <a:p>
            <a:pPr lvl="0" algn="l"/>
            <a:r>
              <a:rPr lang="en-US" dirty="0"/>
              <a:t>Taping</a:t>
            </a:r>
          </a:p>
          <a:p>
            <a:pPr lvl="0" algn="l"/>
            <a:r>
              <a:rPr lang="en-US" dirty="0"/>
              <a:t>Brushing</a:t>
            </a:r>
          </a:p>
          <a:p>
            <a:pPr lvl="0" algn="l"/>
            <a:r>
              <a:rPr lang="en-US" dirty="0"/>
              <a:t>Shaking</a:t>
            </a:r>
          </a:p>
          <a:p>
            <a:r>
              <a:rPr lang="en-US" b="1" dirty="0"/>
              <a:t/>
            </a:r>
            <a:br>
              <a:rPr lang="en-US" b="1" dirty="0"/>
            </a:br>
            <a:endParaRPr lang="en-US" dirty="0"/>
          </a:p>
        </p:txBody>
      </p:sp>
    </p:spTree>
    <p:extLst>
      <p:ext uri="{BB962C8B-B14F-4D97-AF65-F5344CB8AC3E}">
        <p14:creationId xmlns:p14="http://schemas.microsoft.com/office/powerpoint/2010/main" val="2531164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20000"/>
          </a:bodyPr>
          <a:lstStyle/>
          <a:p>
            <a:pPr algn="l"/>
            <a:r>
              <a:rPr lang="en-US" b="1" dirty="0">
                <a:solidFill>
                  <a:srgbClr val="FF0000"/>
                </a:solidFill>
              </a:rPr>
              <a:t>RELEASE OF CRIME SCENE</a:t>
            </a:r>
            <a:endParaRPr lang="en-US" dirty="0">
              <a:solidFill>
                <a:srgbClr val="FF0000"/>
              </a:solidFill>
            </a:endParaRPr>
          </a:p>
          <a:p>
            <a:pPr lvl="0" algn="l"/>
            <a:r>
              <a:rPr lang="en-US" dirty="0"/>
              <a:t>Release only after completion of final survey and note.</a:t>
            </a:r>
          </a:p>
          <a:p>
            <a:pPr lvl="0" algn="l"/>
            <a:r>
              <a:rPr lang="en-US" dirty="0"/>
              <a:t>Time and date of release</a:t>
            </a:r>
          </a:p>
          <a:p>
            <a:pPr lvl="0" algn="l"/>
            <a:r>
              <a:rPr lang="en-US" dirty="0"/>
              <a:t>To whom released</a:t>
            </a:r>
          </a:p>
          <a:p>
            <a:pPr lvl="0" algn="l"/>
            <a:r>
              <a:rPr lang="en-US" dirty="0"/>
              <a:t>By whom released</a:t>
            </a:r>
          </a:p>
          <a:p>
            <a:pPr lvl="0" algn="l"/>
            <a:r>
              <a:rPr lang="en-US" dirty="0"/>
              <a:t>Maintain a clear inventory</a:t>
            </a:r>
          </a:p>
          <a:p>
            <a:pPr lvl="0" algn="l"/>
            <a:r>
              <a:rPr lang="en-US" dirty="0"/>
              <a:t>Ensure specialist are done with the scene before release</a:t>
            </a:r>
          </a:p>
          <a:p>
            <a:pPr lvl="0" algn="l"/>
            <a:r>
              <a:rPr lang="en-US" dirty="0"/>
              <a:t>Regard all crime scenes as sources of contamination and treat all physical clues such as Blood and other body fluids as infectious.</a:t>
            </a:r>
          </a:p>
          <a:p>
            <a:pPr lvl="0" algn="l"/>
            <a:r>
              <a:rPr lang="en-US" dirty="0"/>
              <a:t>Also remember </a:t>
            </a:r>
            <a:r>
              <a:rPr lang="en-US" dirty="0" err="1"/>
              <a:t>Locard’s</a:t>
            </a:r>
            <a:r>
              <a:rPr lang="en-US" dirty="0"/>
              <a:t> principle while processing the crime scene.</a:t>
            </a:r>
          </a:p>
          <a:p>
            <a:pPr lvl="0" algn="l"/>
            <a:r>
              <a:rPr lang="en-US" dirty="0"/>
              <a:t>Without these we are bound to destroy very good cases through:-</a:t>
            </a:r>
          </a:p>
          <a:p>
            <a:pPr lvl="0" algn="l"/>
            <a:r>
              <a:rPr lang="en-US" dirty="0"/>
              <a:t>Careless approach</a:t>
            </a:r>
          </a:p>
          <a:p>
            <a:pPr lvl="0" algn="l"/>
            <a:r>
              <a:rPr lang="en-US" dirty="0"/>
              <a:t>Poor scene handling</a:t>
            </a:r>
          </a:p>
          <a:p>
            <a:pPr algn="l"/>
            <a:r>
              <a:rPr lang="en-US" dirty="0"/>
              <a:t>Mishandling and overlooking</a:t>
            </a:r>
            <a:r>
              <a:rPr lang="en-US" b="1" u="sng" dirty="0"/>
              <a:t> </a:t>
            </a:r>
            <a:endParaRPr lang="en-US" dirty="0"/>
          </a:p>
          <a:p>
            <a:pPr algn="l"/>
            <a:endParaRPr lang="en-US" dirty="0"/>
          </a:p>
        </p:txBody>
      </p:sp>
    </p:spTree>
    <p:extLst>
      <p:ext uri="{BB962C8B-B14F-4D97-AF65-F5344CB8AC3E}">
        <p14:creationId xmlns:p14="http://schemas.microsoft.com/office/powerpoint/2010/main" val="1900387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92500" lnSpcReduction="10000"/>
          </a:bodyPr>
          <a:lstStyle/>
          <a:p>
            <a:pPr algn="l"/>
            <a:r>
              <a:rPr lang="en-US" b="1" dirty="0"/>
              <a:t>Factors to Consider Before Visiting a Crime Scene</a:t>
            </a:r>
            <a:endParaRPr lang="en-US" dirty="0"/>
          </a:p>
          <a:p>
            <a:pPr algn="l"/>
            <a:r>
              <a:rPr lang="en-US" dirty="0"/>
              <a:t>The initial responding officer must consider the following factors before visiting a crime scene</a:t>
            </a:r>
            <a:r>
              <a:rPr lang="en-US" b="1" dirty="0"/>
              <a:t>:</a:t>
            </a:r>
            <a:endParaRPr lang="en-US" dirty="0"/>
          </a:p>
          <a:p>
            <a:pPr lvl="0" algn="l"/>
            <a:r>
              <a:rPr lang="en-US" dirty="0" smtClean="0"/>
              <a:t>-Nature </a:t>
            </a:r>
            <a:r>
              <a:rPr lang="en-US" dirty="0"/>
              <a:t>of the crime reported</a:t>
            </a:r>
          </a:p>
          <a:p>
            <a:pPr lvl="0" algn="l"/>
            <a:r>
              <a:rPr lang="en-US" dirty="0" smtClean="0"/>
              <a:t>-Availability </a:t>
            </a:r>
            <a:r>
              <a:rPr lang="en-US" dirty="0"/>
              <a:t>of required resources, logistical and </a:t>
            </a:r>
            <a:r>
              <a:rPr lang="en-US" dirty="0" smtClean="0"/>
              <a:t>--human </a:t>
            </a:r>
            <a:r>
              <a:rPr lang="en-US" dirty="0"/>
              <a:t>resources</a:t>
            </a:r>
          </a:p>
          <a:p>
            <a:pPr lvl="0" algn="l"/>
            <a:r>
              <a:rPr lang="en-US" dirty="0" smtClean="0"/>
              <a:t>-Safety </a:t>
            </a:r>
            <a:r>
              <a:rPr lang="en-US" dirty="0"/>
              <a:t>of the </a:t>
            </a:r>
            <a:r>
              <a:rPr lang="en-US" dirty="0" smtClean="0"/>
              <a:t>personnel</a:t>
            </a:r>
          </a:p>
          <a:p>
            <a:pPr algn="l"/>
            <a:r>
              <a:rPr lang="en-US" b="1" dirty="0"/>
              <a:t>Importance of Visiting a Crime Scene</a:t>
            </a:r>
            <a:endParaRPr lang="en-US" dirty="0"/>
          </a:p>
          <a:p>
            <a:pPr algn="l"/>
            <a:r>
              <a:rPr lang="en-US" dirty="0"/>
              <a:t>Visiting a crime scene gives an opportunity to: </a:t>
            </a:r>
          </a:p>
          <a:p>
            <a:pPr lvl="0" algn="l"/>
            <a:r>
              <a:rPr lang="en-US" b="1" dirty="0"/>
              <a:t>Ascertain what happened and plan the course of action</a:t>
            </a:r>
            <a:endParaRPr lang="en-US" dirty="0"/>
          </a:p>
          <a:p>
            <a:pPr algn="l"/>
            <a:r>
              <a:rPr lang="en-US" dirty="0" smtClean="0"/>
              <a:t>Reports </a:t>
            </a:r>
            <a:r>
              <a:rPr lang="en-US" dirty="0"/>
              <a:t>made at police stations are termed as allegations and making visits to crime scenes shall assist in confirming whether the alleged crime occurred. Identification of required resources is well met after ascertaining what happened.</a:t>
            </a:r>
          </a:p>
          <a:p>
            <a:pPr lvl="0" algn="l"/>
            <a:endParaRPr lang="en-US" dirty="0"/>
          </a:p>
          <a:p>
            <a:pPr algn="l"/>
            <a:endParaRPr lang="en-US" dirty="0"/>
          </a:p>
        </p:txBody>
      </p:sp>
    </p:spTree>
    <p:extLst>
      <p:ext uri="{BB962C8B-B14F-4D97-AF65-F5344CB8AC3E}">
        <p14:creationId xmlns:p14="http://schemas.microsoft.com/office/powerpoint/2010/main" val="223735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20000"/>
          </a:bodyPr>
          <a:lstStyle/>
          <a:p>
            <a:pPr lvl="0" algn="l"/>
            <a:r>
              <a:rPr lang="en-US" b="1" dirty="0"/>
              <a:t>Attend to victims</a:t>
            </a:r>
            <a:endParaRPr lang="en-US" dirty="0"/>
          </a:p>
          <a:p>
            <a:pPr algn="l"/>
            <a:r>
              <a:rPr lang="en-US" dirty="0"/>
              <a:t>Saving life is always a priority during visit to crime scenes by police officers. This is usually achieved by administering first aid and making arrangements for attention of medical practitioners or any other appropriate victim support. Care must be taken handling victims to prevent inflicting further injuries.</a:t>
            </a:r>
          </a:p>
          <a:p>
            <a:pPr lvl="0" algn="l"/>
            <a:r>
              <a:rPr lang="en-US" b="1" dirty="0"/>
              <a:t>Identify suspect and make arrest</a:t>
            </a:r>
            <a:endParaRPr lang="en-US" dirty="0"/>
          </a:p>
          <a:p>
            <a:pPr algn="l"/>
            <a:r>
              <a:rPr lang="en-US" dirty="0"/>
              <a:t>Forensic examination is a process of recognition, identification, individualization and reconstruction. Identification of suspects can be achieved through eye witness testimony and proper interpretation of results from the analysis of physical evidence.</a:t>
            </a:r>
          </a:p>
          <a:p>
            <a:pPr algn="l"/>
            <a:r>
              <a:rPr lang="en-US" dirty="0"/>
              <a:t>At times, suspect may be identified at the crime scenes and arrest can be affected immediately</a:t>
            </a:r>
            <a:r>
              <a:rPr lang="en-US" b="1" dirty="0"/>
              <a:t>.</a:t>
            </a:r>
            <a:endParaRPr lang="en-US" dirty="0"/>
          </a:p>
          <a:p>
            <a:pPr lvl="0" algn="l"/>
            <a:r>
              <a:rPr lang="en-US" b="1" dirty="0"/>
              <a:t>Render the scene safe</a:t>
            </a:r>
            <a:endParaRPr lang="en-US" dirty="0"/>
          </a:p>
          <a:p>
            <a:pPr algn="l"/>
            <a:r>
              <a:rPr lang="en-US" dirty="0" smtClean="0"/>
              <a:t>By </a:t>
            </a:r>
            <a:r>
              <a:rPr lang="en-US" dirty="0"/>
              <a:t>way of visiting crime scenes, the first responders are able to render the scene safe</a:t>
            </a:r>
            <a:r>
              <a:rPr lang="en-US" b="1" dirty="0"/>
              <a:t>. </a:t>
            </a:r>
            <a:r>
              <a:rPr lang="en-US" dirty="0"/>
              <a:t>This can be achieved by putting physical barriers to keep off un-authorized access into the scene</a:t>
            </a:r>
            <a:r>
              <a:rPr lang="en-US" b="1" dirty="0"/>
              <a:t>.</a:t>
            </a:r>
            <a:endParaRPr lang="en-US" dirty="0"/>
          </a:p>
          <a:p>
            <a:pPr algn="l"/>
            <a:endParaRPr lang="en-US" dirty="0"/>
          </a:p>
        </p:txBody>
      </p:sp>
    </p:spTree>
    <p:extLst>
      <p:ext uri="{BB962C8B-B14F-4D97-AF65-F5344CB8AC3E}">
        <p14:creationId xmlns:p14="http://schemas.microsoft.com/office/powerpoint/2010/main" val="3354457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lnSpcReduction="10000"/>
          </a:bodyPr>
          <a:lstStyle/>
          <a:p>
            <a:pPr lvl="0" algn="l"/>
            <a:r>
              <a:rPr lang="en-US" b="1" dirty="0"/>
              <a:t>Procure and interview witnesses</a:t>
            </a:r>
            <a:endParaRPr lang="en-US" dirty="0"/>
          </a:p>
          <a:p>
            <a:pPr algn="l"/>
            <a:r>
              <a:rPr lang="en-US" dirty="0" smtClean="0"/>
              <a:t>All </a:t>
            </a:r>
            <a:r>
              <a:rPr lang="en-US" dirty="0"/>
              <a:t>people at the crime scenes should initially be asked of any information that may be of importance to investigation</a:t>
            </a:r>
            <a:r>
              <a:rPr lang="en-US" b="1" dirty="0"/>
              <a:t>. </a:t>
            </a:r>
            <a:r>
              <a:rPr lang="en-US" dirty="0"/>
              <a:t>Notable witnesses should be asked to give their contact for further follow-up.</a:t>
            </a:r>
          </a:p>
          <a:p>
            <a:pPr lvl="0" algn="l"/>
            <a:r>
              <a:rPr lang="en-US" b="1" dirty="0"/>
              <a:t>Secure and collect evidence</a:t>
            </a:r>
            <a:endParaRPr lang="en-US" dirty="0"/>
          </a:p>
          <a:p>
            <a:pPr algn="l"/>
            <a:r>
              <a:rPr lang="en-US" dirty="0" smtClean="0"/>
              <a:t>Upon </a:t>
            </a:r>
            <a:r>
              <a:rPr lang="en-US" dirty="0"/>
              <a:t>visiting crime scene, officers can easily secure evidence and make effort to collect delicate ones whose integrity can be compromised by the effect of weather</a:t>
            </a:r>
            <a:r>
              <a:rPr lang="en-US" b="1" dirty="0"/>
              <a:t>.</a:t>
            </a:r>
            <a:endParaRPr lang="en-US" dirty="0"/>
          </a:p>
          <a:p>
            <a:pPr lvl="0" algn="l"/>
            <a:r>
              <a:rPr lang="en-US" b="1" dirty="0"/>
              <a:t>Obtain investigative leads</a:t>
            </a:r>
            <a:endParaRPr lang="en-US" dirty="0"/>
          </a:p>
          <a:p>
            <a:pPr algn="l"/>
            <a:r>
              <a:rPr lang="en-US" dirty="0" smtClean="0"/>
              <a:t>Intelligence </a:t>
            </a:r>
            <a:r>
              <a:rPr lang="en-US" dirty="0"/>
              <a:t>information gathered at the crime scenes can provide crucial investigative leads. This can be obtained from witnesses, and/or victims.</a:t>
            </a:r>
          </a:p>
          <a:p>
            <a:pPr algn="l"/>
            <a:endParaRPr lang="en-US" dirty="0"/>
          </a:p>
        </p:txBody>
      </p:sp>
    </p:spTree>
    <p:extLst>
      <p:ext uri="{BB962C8B-B14F-4D97-AF65-F5344CB8AC3E}">
        <p14:creationId xmlns:p14="http://schemas.microsoft.com/office/powerpoint/2010/main" val="3109663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10000"/>
          </a:bodyPr>
          <a:lstStyle/>
          <a:p>
            <a:pPr algn="l"/>
            <a:r>
              <a:rPr lang="en-US" b="1" dirty="0">
                <a:solidFill>
                  <a:srgbClr val="FF0000"/>
                </a:solidFill>
              </a:rPr>
              <a:t>Value of Physical </a:t>
            </a:r>
            <a:r>
              <a:rPr lang="en-US" b="1" dirty="0" smtClean="0">
                <a:solidFill>
                  <a:srgbClr val="FF0000"/>
                </a:solidFill>
              </a:rPr>
              <a:t>Evidence</a:t>
            </a:r>
            <a:endParaRPr lang="en-US" dirty="0">
              <a:solidFill>
                <a:srgbClr val="FF0000"/>
              </a:solidFill>
            </a:endParaRPr>
          </a:p>
          <a:p>
            <a:pPr lvl="0" algn="l"/>
            <a:r>
              <a:rPr lang="en-US" b="1" dirty="0"/>
              <a:t>Confirms the commission of crime</a:t>
            </a:r>
            <a:endParaRPr lang="en-US" dirty="0"/>
          </a:p>
          <a:p>
            <a:pPr algn="l"/>
            <a:r>
              <a:rPr lang="en-US" dirty="0"/>
              <a:t>The presence of physical evidence (weapons, bloodstains, torn clothing, broken windows, </a:t>
            </a:r>
            <a:r>
              <a:rPr lang="en-US" dirty="0" err="1"/>
              <a:t>etc</a:t>
            </a:r>
            <a:r>
              <a:rPr lang="en-US" dirty="0"/>
              <a:t>) at crime scenes speak volumes of what is likely to have happened and how it happened</a:t>
            </a:r>
          </a:p>
          <a:p>
            <a:pPr lvl="0" algn="l"/>
            <a:r>
              <a:rPr lang="en-US" b="1" dirty="0"/>
              <a:t>Develops investigative leads</a:t>
            </a:r>
            <a:endParaRPr lang="en-US" dirty="0"/>
          </a:p>
          <a:p>
            <a:pPr algn="l"/>
            <a:r>
              <a:rPr lang="en-US" dirty="0"/>
              <a:t>Physical evidence can provide direct information to an investigator. However not all physical evidence at the crime scene will be directly linked to a suspect but frequently, the physical evidence will provide information or investigative leads to the investigator.</a:t>
            </a:r>
          </a:p>
          <a:p>
            <a:pPr lvl="0" algn="l"/>
            <a:r>
              <a:rPr lang="en-US" b="1" dirty="0"/>
              <a:t>Define mode of operation</a:t>
            </a:r>
            <a:endParaRPr lang="en-US" dirty="0"/>
          </a:p>
          <a:p>
            <a:pPr algn="l"/>
            <a:r>
              <a:rPr lang="en-US" dirty="0"/>
              <a:t>Criminal repeat behavior and this particular behavior represent their “signature” or preferred method of operation i.e. burglars will frequently gain entry into scenes using the same techniques. The physical evidence they leave behind once found at the scene, can be used to identify them. </a:t>
            </a:r>
          </a:p>
          <a:p>
            <a:pPr algn="l"/>
            <a:endParaRPr lang="en-US" dirty="0"/>
          </a:p>
        </p:txBody>
      </p:sp>
    </p:spTree>
    <p:extLst>
      <p:ext uri="{BB962C8B-B14F-4D97-AF65-F5344CB8AC3E}">
        <p14:creationId xmlns:p14="http://schemas.microsoft.com/office/powerpoint/2010/main" val="1504266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10000"/>
          </a:bodyPr>
          <a:lstStyle/>
          <a:p>
            <a:pPr lvl="0" algn="l"/>
            <a:r>
              <a:rPr lang="en-US" b="1" dirty="0"/>
              <a:t>Provide links and exonerate suspects</a:t>
            </a:r>
            <a:endParaRPr lang="en-US" dirty="0"/>
          </a:p>
          <a:p>
            <a:pPr algn="l"/>
            <a:r>
              <a:rPr lang="en-US" dirty="0"/>
              <a:t>Linking suspects to victims is the most important and common type of linkage by physical evidence in criminal investigations. Linking victims and suspects to objects at scenes can also be accomplished by use of physical evidence. Surviving victim may always know the location of the crime scene but the physical evidence on the victim will able identify the scene.</a:t>
            </a:r>
          </a:p>
          <a:p>
            <a:pPr lvl="0" algn="l"/>
            <a:r>
              <a:rPr lang="en-US" b="1" dirty="0"/>
              <a:t>Proving or disapproving an alibi</a:t>
            </a:r>
            <a:endParaRPr lang="en-US" dirty="0"/>
          </a:p>
          <a:p>
            <a:pPr algn="l"/>
            <a:r>
              <a:rPr lang="en-US" dirty="0"/>
              <a:t>In an investigation of a crime scene alibis, physical evidence can assist in sorting misleading evidence from potentially duplicated stories. When DNA evidence in rape or murder points to two suspects, e.g. identical twins physical evidence can in reverse and use witness testimony to proof which brother did it.</a:t>
            </a:r>
          </a:p>
          <a:p>
            <a:pPr lvl="0" algn="l"/>
            <a:r>
              <a:rPr lang="en-US" b="1" dirty="0"/>
              <a:t>Identifying loot or contraband</a:t>
            </a:r>
            <a:endParaRPr lang="en-US" dirty="0"/>
          </a:p>
          <a:p>
            <a:pPr algn="l"/>
            <a:r>
              <a:rPr lang="en-US" dirty="0"/>
              <a:t>Identification of unknown substances is a common use of the physical evidence. Identification of controlled substances or poison such as anthrax is a good example.</a:t>
            </a:r>
          </a:p>
        </p:txBody>
      </p:sp>
    </p:spTree>
    <p:extLst>
      <p:ext uri="{BB962C8B-B14F-4D97-AF65-F5344CB8AC3E}">
        <p14:creationId xmlns:p14="http://schemas.microsoft.com/office/powerpoint/2010/main" val="2962822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85000" lnSpcReduction="20000"/>
          </a:bodyPr>
          <a:lstStyle/>
          <a:p>
            <a:pPr lvl="0" algn="l"/>
            <a:r>
              <a:rPr lang="en-US" b="1" dirty="0"/>
              <a:t>Establish the identity of the person connected to the crime</a:t>
            </a:r>
            <a:endParaRPr lang="en-US" dirty="0"/>
          </a:p>
          <a:p>
            <a:pPr algn="l"/>
            <a:r>
              <a:rPr lang="en-US" dirty="0"/>
              <a:t>Forensic examination is a process of recognition, identification individualization and reconstruction. Recent advances in the use of the </a:t>
            </a:r>
            <a:r>
              <a:rPr lang="en-US" i="1" dirty="0"/>
              <a:t>automated fingerprints and palm print identification system</a:t>
            </a:r>
            <a:r>
              <a:rPr lang="en-US" dirty="0"/>
              <a:t> (AFPIS) or DNA database (CODIS) </a:t>
            </a:r>
            <a:r>
              <a:rPr lang="en-US" i="1" dirty="0"/>
              <a:t>companied DNA indexing system</a:t>
            </a:r>
            <a:r>
              <a:rPr lang="en-US" dirty="0"/>
              <a:t> will allow for a single fingerprint or small bloodstain found at a crime scene to identify or more properly individualize a suspect.</a:t>
            </a:r>
          </a:p>
          <a:p>
            <a:pPr lvl="0" algn="l"/>
            <a:r>
              <a:rPr lang="en-US" b="1" dirty="0"/>
              <a:t>Corroborate the statements of the victims/witnesses</a:t>
            </a:r>
            <a:endParaRPr lang="en-US" dirty="0"/>
          </a:p>
          <a:p>
            <a:pPr algn="l"/>
            <a:r>
              <a:rPr lang="en-US" dirty="0"/>
              <a:t>The presence or absence of certain types of physical evidence (bloodstain pattern, fingerprints, gunshot residue </a:t>
            </a:r>
            <a:r>
              <a:rPr lang="en-US" dirty="0" err="1"/>
              <a:t>etc</a:t>
            </a:r>
            <a:r>
              <a:rPr lang="en-US" dirty="0"/>
              <a:t>) will be useful in the determination of the accuracy of witness statements</a:t>
            </a:r>
          </a:p>
          <a:p>
            <a:pPr lvl="0" algn="l"/>
            <a:r>
              <a:rPr lang="en-US" b="1" dirty="0"/>
              <a:t>Reconstruction of a crime</a:t>
            </a:r>
            <a:endParaRPr lang="en-US" dirty="0"/>
          </a:p>
          <a:p>
            <a:pPr algn="l"/>
            <a:r>
              <a:rPr lang="en-US" dirty="0"/>
              <a:t>The crime scene investigator is frequently more interested in how a crime occurred than to identify or individualize the evidence at the scene. The “how” of a crime scene is more important than the “who” of the crime.</a:t>
            </a:r>
          </a:p>
          <a:p>
            <a:r>
              <a:rPr lang="en-US" b="1" dirty="0"/>
              <a:t> </a:t>
            </a:r>
            <a:endParaRPr lang="en-US" dirty="0"/>
          </a:p>
          <a:p>
            <a:pPr lvl="0" algn="l"/>
            <a:endParaRPr lang="en-US" dirty="0"/>
          </a:p>
        </p:txBody>
      </p:sp>
    </p:spTree>
    <p:extLst>
      <p:ext uri="{BB962C8B-B14F-4D97-AF65-F5344CB8AC3E}">
        <p14:creationId xmlns:p14="http://schemas.microsoft.com/office/powerpoint/2010/main" val="2022157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763000" cy="6400800"/>
          </a:xfrm>
        </p:spPr>
        <p:txBody>
          <a:bodyPr>
            <a:normAutofit fontScale="70000" lnSpcReduction="20000"/>
          </a:bodyPr>
          <a:lstStyle/>
          <a:p>
            <a:pPr algn="l"/>
            <a:r>
              <a:rPr lang="en-US" b="1" dirty="0"/>
              <a:t>Evidence Contamination Avoidance</a:t>
            </a:r>
            <a:endParaRPr lang="en-US" dirty="0"/>
          </a:p>
          <a:p>
            <a:pPr algn="l"/>
            <a:r>
              <a:rPr lang="en-US" dirty="0"/>
              <a:t> </a:t>
            </a:r>
          </a:p>
          <a:p>
            <a:pPr lvl="0" algn="l"/>
            <a:r>
              <a:rPr lang="en-US" dirty="0"/>
              <a:t>Always put on gloves whenever handling exhibits.</a:t>
            </a:r>
          </a:p>
          <a:p>
            <a:pPr lvl="0" algn="l"/>
            <a:r>
              <a:rPr lang="en-US" dirty="0"/>
              <a:t>Change the gloves as frequent as necessary when processing crime scenes.</a:t>
            </a:r>
          </a:p>
          <a:p>
            <a:pPr lvl="0" algn="l"/>
            <a:r>
              <a:rPr lang="en-US" dirty="0"/>
              <a:t>Have minimal number of officers handling exhibits.</a:t>
            </a:r>
          </a:p>
          <a:p>
            <a:pPr lvl="0" algn="l"/>
            <a:r>
              <a:rPr lang="en-US" dirty="0"/>
              <a:t>Use proper and clean packaging material.</a:t>
            </a:r>
          </a:p>
          <a:p>
            <a:pPr lvl="0" algn="l"/>
            <a:r>
              <a:rPr lang="en-US" dirty="0"/>
              <a:t>Use one packaging for one piece of evidence to avoid cross-contamination.</a:t>
            </a:r>
          </a:p>
          <a:p>
            <a:pPr lvl="0" algn="l"/>
            <a:r>
              <a:rPr lang="en-US" dirty="0"/>
              <a:t>Utilize single-use equipment when performing direct collection of biological samples.</a:t>
            </a:r>
          </a:p>
          <a:p>
            <a:pPr lvl="0" algn="l"/>
            <a:r>
              <a:rPr lang="en-US" dirty="0"/>
              <a:t>Clean/sanitize or dispose tools/equipment and personal protective equipment between evidence collections and/or scenes.</a:t>
            </a:r>
          </a:p>
          <a:p>
            <a:pPr lvl="0" algn="l"/>
            <a:r>
              <a:rPr lang="en-US" dirty="0"/>
              <a:t>Walk cautiously whenever at the scene.</a:t>
            </a:r>
          </a:p>
          <a:p>
            <a:pPr lvl="0" algn="l"/>
            <a:r>
              <a:rPr lang="en-US" dirty="0"/>
              <a:t>Cars should preferably be examined on site</a:t>
            </a:r>
          </a:p>
          <a:p>
            <a:pPr lvl="0" algn="l"/>
            <a:r>
              <a:rPr lang="en-US" dirty="0"/>
              <a:t>If a car must be moved, it should be towed. Avoid using the seats. If that is unavoidable, use protective clothing. If the car must be driven, the only person in it should be the driver, who should wear protective clothing. A list of the clothes worn by the driver should be given to the investigating officer.</a:t>
            </a:r>
          </a:p>
          <a:p>
            <a:r>
              <a:rPr lang="en-US" b="1" dirty="0"/>
              <a:t> </a:t>
            </a:r>
            <a:endParaRPr lang="en-US" dirty="0"/>
          </a:p>
          <a:p>
            <a:pPr lvl="0" algn="l"/>
            <a:endParaRPr lang="en-US" dirty="0"/>
          </a:p>
        </p:txBody>
      </p:sp>
    </p:spTree>
    <p:extLst>
      <p:ext uri="{BB962C8B-B14F-4D97-AF65-F5344CB8AC3E}">
        <p14:creationId xmlns:p14="http://schemas.microsoft.com/office/powerpoint/2010/main" val="25215780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TotalTime>
  <Words>2122</Words>
  <Application>Microsoft Office PowerPoint</Application>
  <PresentationFormat>On-screen Show (4:3)</PresentationFormat>
  <Paragraphs>154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CRIME SCENE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SCENE MANAGEMENT</dc:title>
  <dc:creator>User</dc:creator>
  <cp:lastModifiedBy>CI</cp:lastModifiedBy>
  <cp:revision>10</cp:revision>
  <dcterms:created xsi:type="dcterms:W3CDTF">2006-08-16T00:00:00Z</dcterms:created>
  <dcterms:modified xsi:type="dcterms:W3CDTF">2023-10-18T19:24:42Z</dcterms:modified>
</cp:coreProperties>
</file>